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57" r:id="rId5"/>
    <p:sldId id="263" r:id="rId6"/>
    <p:sldId id="279" r:id="rId7"/>
    <p:sldId id="260" r:id="rId8"/>
    <p:sldId id="282" r:id="rId9"/>
    <p:sldId id="283" r:id="rId10"/>
    <p:sldId id="285" r:id="rId11"/>
    <p:sldId id="281" r:id="rId12"/>
    <p:sldId id="280" r:id="rId13"/>
    <p:sldId id="284" r:id="rId14"/>
    <p:sldId id="277" r:id="rId15"/>
    <p:sldId id="275" r:id="rId16"/>
    <p:sldId id="266" r:id="rId17"/>
    <p:sldId id="276" r:id="rId18"/>
    <p:sldId id="262" r:id="rId19"/>
    <p:sldId id="278" r:id="rId20"/>
    <p:sldId id="264" r:id="rId21"/>
    <p:sldId id="265" r:id="rId22"/>
    <p:sldId id="273" r:id="rId23"/>
    <p:sldId id="272" r:id="rId24"/>
    <p:sldId id="271"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0" autoAdjust="0"/>
  </p:normalViewPr>
  <p:slideViewPr>
    <p:cSldViewPr snapToGrid="0">
      <p:cViewPr varScale="1">
        <p:scale>
          <a:sx n="74" d="100"/>
          <a:sy n="74" d="100"/>
        </p:scale>
        <p:origin x="77" y="25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dirty="0">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27344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11/10/2022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5087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20</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21</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11/10/2022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23</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24</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25</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11/10/2022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9950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 is open-source software for processing large quantities of data.</a:t>
            </a:r>
          </a:p>
          <a:p>
            <a:endParaRPr lang="en-US" dirty="0"/>
          </a:p>
          <a:p>
            <a:r>
              <a:rPr lang="en-US" dirty="0"/>
              <a:t>Azure Databricks is built upon and enhances Apache Spark.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easy to use, integrated with Azure, and up to 50x faster than open-source Apache 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 supports multiple languages, including SQL, Python, and R.</a:t>
            </a:r>
          </a:p>
          <a:p>
            <a:endParaRPr lang="en-US" dirty="0"/>
          </a:p>
          <a:p>
            <a:r>
              <a:rPr lang="en-US" dirty="0"/>
              <a:t>SQL queries are distributed across worker nodes, allowing you to analyze large amounts of data.</a:t>
            </a:r>
          </a:p>
          <a:p>
            <a:endParaRPr lang="en-US" dirty="0"/>
          </a:p>
          <a:p>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7</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11/10/2022 12:07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1144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Relational databases </a:t>
            </a:r>
            <a:r>
              <a:rPr lang="en-US" dirty="0"/>
              <a:t> are well-stablished form of storing digital structured information, particularly in the EMR systems. In relational model, we design the database based on the “Entity Types” we need to store our data and the “Relationship” between those entity types. </a:t>
            </a:r>
          </a:p>
          <a:p>
            <a:endParaRPr lang="en-US" dirty="0"/>
          </a:p>
          <a:p>
            <a:r>
              <a:rPr lang="en-US" dirty="0"/>
              <a:t>Some Entity Types in Electronic Medical Records could be “Patient”, “Encounter”, “Medication”, ..</a:t>
            </a:r>
          </a:p>
          <a:p>
            <a:endParaRPr lang="en-US" dirty="0"/>
          </a:p>
          <a:p>
            <a:r>
              <a:rPr lang="en-US" dirty="0"/>
              <a:t>Then, each Entity is translated into a Table form, i.e., rows x columns. Each row defines a new record/example of the entity, e.g., a new patient, and columns show the “Attributes” of the entities. </a:t>
            </a:r>
          </a:p>
          <a:p>
            <a:endParaRPr lang="en-US" dirty="0"/>
          </a:p>
          <a:p>
            <a:r>
              <a:rPr lang="en-US" b="1" dirty="0"/>
              <a:t>Relationships</a:t>
            </a:r>
            <a:r>
              <a:rPr lang="en-US" dirty="0"/>
              <a:t> between the Entities/Tables are defined with the help of </a:t>
            </a:r>
            <a:r>
              <a:rPr lang="en-US" b="0" dirty="0"/>
              <a:t>a type of attribute, called </a:t>
            </a:r>
            <a:r>
              <a:rPr lang="en-US" b="1" dirty="0"/>
              <a:t>Primary Keys</a:t>
            </a:r>
            <a:r>
              <a:rPr lang="en-US" b="0" dirty="0"/>
              <a:t>. Primary key, is typically one column in the table that is </a:t>
            </a:r>
            <a:r>
              <a:rPr lang="en-US" b="1" dirty="0"/>
              <a:t>unique </a:t>
            </a:r>
            <a:r>
              <a:rPr lang="en-US" b="0" dirty="0"/>
              <a:t>for each record. For example, </a:t>
            </a:r>
            <a:r>
              <a:rPr lang="en-US" b="1" dirty="0"/>
              <a:t>patient-id</a:t>
            </a:r>
            <a:r>
              <a:rPr lang="en-US" b="0" dirty="0"/>
              <a:t> (it can be very similar to patient </a:t>
            </a:r>
            <a:r>
              <a:rPr lang="en-US" b="1" dirty="0"/>
              <a:t>MRN</a:t>
            </a:r>
            <a:r>
              <a:rPr lang="en-US" b="0" dirty="0"/>
              <a:t>). </a:t>
            </a:r>
          </a:p>
          <a:p>
            <a:endParaRPr lang="en-US" b="0" dirty="0"/>
          </a:p>
          <a:p>
            <a:r>
              <a:rPr lang="en-US" b="1" dirty="0"/>
              <a:t>One-to-Many Relationship</a:t>
            </a:r>
            <a:r>
              <a:rPr lang="en-US" b="0" dirty="0"/>
              <a:t>: Most of the relationship in the database are one-to-many; an example is </a:t>
            </a:r>
            <a:r>
              <a:rPr lang="en-US" b="1" dirty="0"/>
              <a:t>Patient</a:t>
            </a:r>
            <a:r>
              <a:rPr lang="en-US" b="0" dirty="0"/>
              <a:t> and </a:t>
            </a:r>
            <a:r>
              <a:rPr lang="en-US" b="1" i="0" dirty="0"/>
              <a:t>Encounter</a:t>
            </a:r>
            <a:r>
              <a:rPr lang="en-US" b="0" i="0" dirty="0"/>
              <a:t>. One patient can have many encounters, but an encounter belongs only to one patient. In order to reflect this on the database, we store the </a:t>
            </a:r>
            <a:r>
              <a:rPr lang="en-US" b="1" i="0" dirty="0"/>
              <a:t>Patient-</a:t>
            </a:r>
            <a:r>
              <a:rPr lang="en-US" b="1" i="0" dirty="0" err="1"/>
              <a:t>PrimaryKey</a:t>
            </a:r>
            <a:r>
              <a:rPr lang="en-US" b="0" i="0" dirty="0"/>
              <a:t> (Patient-PK) into the </a:t>
            </a:r>
            <a:r>
              <a:rPr lang="en-US" b="1" i="0" dirty="0"/>
              <a:t>Encounter</a:t>
            </a:r>
            <a:r>
              <a:rPr lang="en-US" b="0" i="0" dirty="0"/>
              <a:t> Table. This will show each encounter record belongs to which patient. The column that stores patient primary key in the Encounter table is called </a:t>
            </a:r>
            <a:r>
              <a:rPr lang="en-US" b="1" i="0" dirty="0" err="1"/>
              <a:t>ForeignKey</a:t>
            </a:r>
            <a:r>
              <a:rPr lang="en-US" b="0" i="0" dirty="0"/>
              <a:t>. </a:t>
            </a:r>
            <a:endParaRPr lang="en-US" b="0" dirty="0"/>
          </a:p>
        </p:txBody>
      </p:sp>
      <p:sp>
        <p:nvSpPr>
          <p:cNvPr id="4" name="Slide Number Placeholder 3"/>
          <p:cNvSpPr>
            <a:spLocks noGrp="1"/>
          </p:cNvSpPr>
          <p:nvPr>
            <p:ph type="sldNum" sz="quarter" idx="5"/>
          </p:nvPr>
        </p:nvSpPr>
        <p:spPr/>
        <p:txBody>
          <a:bodyPr/>
          <a:lstStyle/>
          <a:p>
            <a:fld id="{0F064E54-8E17-4238-B528-AF0A253921BB}" type="slidenum">
              <a:rPr lang="en-US" smtClean="0"/>
              <a:t>15</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39616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11/10/2022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11/10/2022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mhorton/EMR-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mhorton/EMR-data-science"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interpre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898736"/>
            <a:ext cx="9144000" cy="525484"/>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4689321"/>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
        <p:nvSpPr>
          <p:cNvPr id="4" name="TextBox 3">
            <a:extLst>
              <a:ext uri="{FF2B5EF4-FFF2-40B4-BE49-F238E27FC236}">
                <a16:creationId xmlns:a16="http://schemas.microsoft.com/office/drawing/2014/main" id="{43B905F8-0FA8-6334-C5E5-F6D7DD6C7191}"/>
              </a:ext>
            </a:extLst>
          </p:cNvPr>
          <p:cNvSpPr txBox="1"/>
          <p:nvPr/>
        </p:nvSpPr>
        <p:spPr>
          <a:xfrm>
            <a:off x="1824182" y="5628301"/>
            <a:ext cx="8543636" cy="553998"/>
          </a:xfrm>
          <a:prstGeom prst="rect">
            <a:avLst/>
          </a:prstGeom>
          <a:noFill/>
        </p:spPr>
        <p:txBody>
          <a:bodyPr wrap="square" rtlCol="0">
            <a:spAutoFit/>
          </a:bodyPr>
          <a:lstStyle/>
          <a:p>
            <a:pPr algn="ctr"/>
            <a:r>
              <a:rPr lang="en-US" sz="3000" dirty="0">
                <a:hlinkClick r:id="rId2"/>
              </a:rPr>
              <a:t>https://github.com/rmhorton/EMR-data-science</a:t>
            </a:r>
            <a:endParaRPr lang="en-US" sz="3000" dirty="0"/>
          </a:p>
        </p:txBody>
      </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4398" y="1330035"/>
            <a:ext cx="1848705" cy="2680855"/>
          </a:xfrm>
        </p:spPr>
        <p:txBody>
          <a:bodyPr>
            <a:normAutofit/>
          </a:bodyPr>
          <a:lstStyle/>
          <a:p>
            <a:r>
              <a:rPr lang="en-US" sz="3200" dirty="0"/>
              <a:t>Configure your cluster</a:t>
            </a:r>
          </a:p>
        </p:txBody>
      </p:sp>
      <p:pic>
        <p:nvPicPr>
          <p:cNvPr id="6" name="Picture 5">
            <a:extLst>
              <a:ext uri="{FF2B5EF4-FFF2-40B4-BE49-F238E27FC236}">
                <a16:creationId xmlns:a16="http://schemas.microsoft.com/office/drawing/2014/main" id="{13C89660-C7D4-1D31-CD3B-F00EE4F958DA}"/>
              </a:ext>
            </a:extLst>
          </p:cNvPr>
          <p:cNvPicPr>
            <a:picLocks noChangeAspect="1"/>
          </p:cNvPicPr>
          <p:nvPr/>
        </p:nvPicPr>
        <p:blipFill>
          <a:blip r:embed="rId2"/>
          <a:stretch>
            <a:fillRect/>
          </a:stretch>
        </p:blipFill>
        <p:spPr>
          <a:xfrm>
            <a:off x="2355705" y="632980"/>
            <a:ext cx="8124825" cy="5924550"/>
          </a:xfrm>
          <a:prstGeom prst="rect">
            <a:avLst/>
          </a:prstGeom>
        </p:spPr>
      </p:pic>
    </p:spTree>
    <p:extLst>
      <p:ext uri="{BB962C8B-B14F-4D97-AF65-F5344CB8AC3E}">
        <p14:creationId xmlns:p14="http://schemas.microsoft.com/office/powerpoint/2010/main" val="275232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3881336" y="365125"/>
            <a:ext cx="7472464" cy="1325563"/>
          </a:xfrm>
        </p:spPr>
        <p:txBody>
          <a:bodyPr/>
          <a:lstStyle/>
          <a:p>
            <a:r>
              <a:rPr lang="en-US" dirty="0">
                <a:solidFill>
                  <a:schemeClr val="accent4">
                    <a:lumMod val="50000"/>
                  </a:schemeClr>
                </a:solidFill>
              </a:rPr>
              <a:t>Install the </a:t>
            </a:r>
            <a:r>
              <a:rPr lang="en-US" dirty="0">
                <a:latin typeface="Consolas" panose="020B0609020204030204" pitchFamily="49" charset="0"/>
              </a:rPr>
              <a:t>interpret</a:t>
            </a:r>
            <a:r>
              <a:rPr lang="en-US" dirty="0"/>
              <a:t> </a:t>
            </a:r>
            <a:r>
              <a:rPr lang="en-US" dirty="0">
                <a:solidFill>
                  <a:schemeClr val="accent4">
                    <a:lumMod val="50000"/>
                  </a:schemeClr>
                </a:solidFill>
              </a:rPr>
              <a:t>package on your cluster</a:t>
            </a:r>
          </a:p>
        </p:txBody>
      </p:sp>
      <p:pic>
        <p:nvPicPr>
          <p:cNvPr id="3" name="Picture 2">
            <a:extLst>
              <a:ext uri="{FF2B5EF4-FFF2-40B4-BE49-F238E27FC236}">
                <a16:creationId xmlns:a16="http://schemas.microsoft.com/office/drawing/2014/main" id="{A8F4CB6C-39DD-F58D-0645-C832B9BDE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2" y="365125"/>
            <a:ext cx="3267048" cy="2834886"/>
          </a:xfrm>
          <a:prstGeom prst="rect">
            <a:avLst/>
          </a:prstGeom>
          <a:noFill/>
          <a:ln>
            <a:noFill/>
          </a:ln>
          <a:effectLst>
            <a:outerShdw blurRad="152400" dist="76200" dir="13500000" algn="br" rotWithShape="0">
              <a:prstClr val="black">
                <a:alpha val="40000"/>
              </a:prstClr>
            </a:outerShdw>
          </a:effectLst>
        </p:spPr>
      </p:pic>
      <p:pic>
        <p:nvPicPr>
          <p:cNvPr id="4" name="Picture 3">
            <a:extLst>
              <a:ext uri="{FF2B5EF4-FFF2-40B4-BE49-F238E27FC236}">
                <a16:creationId xmlns:a16="http://schemas.microsoft.com/office/drawing/2014/main" id="{BD0A9FB8-515B-99C8-57E5-838025C965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972" y="2258837"/>
            <a:ext cx="3267048" cy="2798306"/>
          </a:xfrm>
          <a:prstGeom prst="rect">
            <a:avLst/>
          </a:prstGeom>
          <a:noFill/>
          <a:ln>
            <a:noFill/>
          </a:ln>
          <a:effectLst>
            <a:outerShdw blurRad="152400" dist="76200" dir="13500000" algn="br"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2A205F8C-6D05-2C0E-E2DC-645E7170F52E}"/>
              </a:ext>
            </a:extLst>
          </p:cNvPr>
          <p:cNvPicPr>
            <a:picLocks noChangeAspect="1"/>
          </p:cNvPicPr>
          <p:nvPr/>
        </p:nvPicPr>
        <p:blipFill>
          <a:blip r:embed="rId4"/>
          <a:stretch>
            <a:fillRect/>
          </a:stretch>
        </p:blipFill>
        <p:spPr>
          <a:xfrm>
            <a:off x="6735385" y="3078718"/>
            <a:ext cx="5352752" cy="3609145"/>
          </a:xfrm>
          <a:prstGeom prst="rect">
            <a:avLst/>
          </a:prstGeom>
          <a:effectLst>
            <a:outerShdw blurRad="152400" dist="76200" dir="13500000" algn="br" rotWithShape="0">
              <a:prstClr val="black">
                <a:alpha val="40000"/>
              </a:prstClr>
            </a:outerShdw>
          </a:effectLst>
        </p:spPr>
      </p:pic>
      <p:sp>
        <p:nvSpPr>
          <p:cNvPr id="6" name="Title 1">
            <a:extLst>
              <a:ext uri="{FF2B5EF4-FFF2-40B4-BE49-F238E27FC236}">
                <a16:creationId xmlns:a16="http://schemas.microsoft.com/office/drawing/2014/main" id="{553698D0-ECD9-CD2A-FE2A-12A7DBF25471}"/>
              </a:ext>
            </a:extLst>
          </p:cNvPr>
          <p:cNvSpPr txBox="1">
            <a:spLocks/>
          </p:cNvSpPr>
          <p:nvPr/>
        </p:nvSpPr>
        <p:spPr>
          <a:xfrm>
            <a:off x="191411" y="5512776"/>
            <a:ext cx="5075069" cy="1175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4">
                    <a:lumMod val="50000"/>
                  </a:schemeClr>
                </a:solidFill>
                <a:latin typeface="+mn-lt"/>
              </a:rPr>
              <a:t>or:</a:t>
            </a:r>
          </a:p>
          <a:p>
            <a:r>
              <a:rPr lang="en-US" sz="2400" b="1" dirty="0">
                <a:latin typeface="Consolas" panose="020B0609020204030204" pitchFamily="49" charset="0"/>
              </a:rPr>
              <a:t>pip install interpret</a:t>
            </a:r>
          </a:p>
          <a:p>
            <a:r>
              <a:rPr lang="en-US" sz="2400" dirty="0">
                <a:solidFill>
                  <a:schemeClr val="accent4">
                    <a:lumMod val="50000"/>
                  </a:schemeClr>
                </a:solidFill>
                <a:latin typeface="+mn-lt"/>
              </a:rPr>
              <a:t>(notebook-scoped)</a:t>
            </a:r>
          </a:p>
        </p:txBody>
      </p:sp>
    </p:spTree>
    <p:extLst>
      <p:ext uri="{BB962C8B-B14F-4D97-AF65-F5344CB8AC3E}">
        <p14:creationId xmlns:p14="http://schemas.microsoft.com/office/powerpoint/2010/main" val="331698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8397380" y="365125"/>
            <a:ext cx="2956420" cy="2378075"/>
          </a:xfrm>
        </p:spPr>
        <p:txBody>
          <a:bodyPr>
            <a:normAutofit/>
          </a:bodyPr>
          <a:lstStyle/>
          <a:p>
            <a:r>
              <a:rPr lang="en-US" b="1" dirty="0"/>
              <a:t>Add the </a:t>
            </a:r>
            <a:r>
              <a:rPr lang="en-US" b="1" dirty="0" err="1"/>
              <a:t>Github</a:t>
            </a:r>
            <a:r>
              <a:rPr lang="en-US" b="1" dirty="0"/>
              <a:t> repo</a:t>
            </a:r>
          </a:p>
        </p:txBody>
      </p:sp>
      <p:grpSp>
        <p:nvGrpSpPr>
          <p:cNvPr id="7" name="Group 6">
            <a:extLst>
              <a:ext uri="{FF2B5EF4-FFF2-40B4-BE49-F238E27FC236}">
                <a16:creationId xmlns:a16="http://schemas.microsoft.com/office/drawing/2014/main" id="{C6AA9DF0-1131-E1CE-70D4-5054035B4F61}"/>
              </a:ext>
            </a:extLst>
          </p:cNvPr>
          <p:cNvGrpSpPr/>
          <p:nvPr/>
        </p:nvGrpSpPr>
        <p:grpSpPr>
          <a:xfrm>
            <a:off x="171311" y="133455"/>
            <a:ext cx="7246620" cy="5471160"/>
            <a:chOff x="171311" y="133455"/>
            <a:chExt cx="7246620" cy="5471160"/>
          </a:xfrm>
        </p:grpSpPr>
        <p:pic>
          <p:nvPicPr>
            <p:cNvPr id="3" name="Picture 2" descr="Graphical user interface, application&#10;&#10;Description automatically generated">
              <a:extLst>
                <a:ext uri="{FF2B5EF4-FFF2-40B4-BE49-F238E27FC236}">
                  <a16:creationId xmlns:a16="http://schemas.microsoft.com/office/drawing/2014/main" id="{E9A7D606-F73A-58CB-DE5C-41F4BA638CC5}"/>
                </a:ext>
              </a:extLst>
            </p:cNvPr>
            <p:cNvPicPr>
              <a:picLocks noChangeAspect="1"/>
            </p:cNvPicPr>
            <p:nvPr/>
          </p:nvPicPr>
          <p:blipFill>
            <a:blip r:embed="rId2"/>
            <a:stretch>
              <a:fillRect/>
            </a:stretch>
          </p:blipFill>
          <p:spPr>
            <a:xfrm>
              <a:off x="171311" y="133455"/>
              <a:ext cx="7246620" cy="5471160"/>
            </a:xfrm>
            <a:prstGeom prst="rect">
              <a:avLst/>
            </a:prstGeom>
          </p:spPr>
        </p:pic>
        <p:sp>
          <p:nvSpPr>
            <p:cNvPr id="4" name="Oval 3">
              <a:extLst>
                <a:ext uri="{FF2B5EF4-FFF2-40B4-BE49-F238E27FC236}">
                  <a16:creationId xmlns:a16="http://schemas.microsoft.com/office/drawing/2014/main" id="{AEF66ED5-E0DF-673E-491A-7356C638E0D4}"/>
                </a:ext>
              </a:extLst>
            </p:cNvPr>
            <p:cNvSpPr/>
            <p:nvPr/>
          </p:nvSpPr>
          <p:spPr>
            <a:xfrm>
              <a:off x="305764" y="1729499"/>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4034C1-F68A-D4D1-9F30-B6FADF57D9EF}"/>
                </a:ext>
              </a:extLst>
            </p:cNvPr>
            <p:cNvSpPr/>
            <p:nvPr/>
          </p:nvSpPr>
          <p:spPr>
            <a:xfrm>
              <a:off x="6017731" y="606574"/>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6B2B9AD-A941-955A-F84C-CEAA50F43B58}"/>
              </a:ext>
            </a:extLst>
          </p:cNvPr>
          <p:cNvSpPr txBox="1"/>
          <p:nvPr/>
        </p:nvSpPr>
        <p:spPr>
          <a:xfrm>
            <a:off x="3794621" y="5938877"/>
            <a:ext cx="8543636" cy="553998"/>
          </a:xfrm>
          <a:prstGeom prst="rect">
            <a:avLst/>
          </a:prstGeom>
          <a:noFill/>
        </p:spPr>
        <p:txBody>
          <a:bodyPr wrap="square" rtlCol="0">
            <a:spAutoFit/>
          </a:bodyPr>
          <a:lstStyle/>
          <a:p>
            <a:pPr algn="ctr"/>
            <a:r>
              <a:rPr lang="en-US" sz="3000" dirty="0">
                <a:hlinkClick r:id="rId3"/>
              </a:rPr>
              <a:t>https://github.com/rmhorton/EMR-data-science</a:t>
            </a:r>
            <a:endParaRPr lang="en-US" sz="3000" dirty="0"/>
          </a:p>
        </p:txBody>
      </p:sp>
    </p:spTree>
    <p:extLst>
      <p:ext uri="{BB962C8B-B14F-4D97-AF65-F5344CB8AC3E}">
        <p14:creationId xmlns:p14="http://schemas.microsoft.com/office/powerpoint/2010/main" val="393205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01564" y="515596"/>
            <a:ext cx="8388872" cy="1695169"/>
          </a:xfrm>
        </p:spPr>
        <p:txBody>
          <a:bodyPr>
            <a:normAutofit/>
          </a:bodyPr>
          <a:lstStyle/>
          <a:p>
            <a:r>
              <a:rPr lang="en-US" b="1" dirty="0">
                <a:solidFill>
                  <a:schemeClr val="accent4">
                    <a:lumMod val="50000"/>
                  </a:schemeClr>
                </a:solidFill>
              </a:rPr>
              <a:t>Open the </a:t>
            </a:r>
            <a:r>
              <a:rPr lang="en-US" b="1" dirty="0">
                <a:latin typeface="Consolas" panose="020B0609020204030204" pitchFamily="49" charset="0"/>
              </a:rPr>
              <a:t>0_Load_data</a:t>
            </a:r>
            <a:r>
              <a:rPr lang="en-US" b="1" dirty="0">
                <a:solidFill>
                  <a:schemeClr val="accent4">
                    <a:lumMod val="50000"/>
                  </a:schemeClr>
                </a:solidFill>
              </a:rPr>
              <a:t> notebook</a:t>
            </a:r>
          </a:p>
        </p:txBody>
      </p:sp>
      <p:pic>
        <p:nvPicPr>
          <p:cNvPr id="9" name="Picture 8">
            <a:extLst>
              <a:ext uri="{FF2B5EF4-FFF2-40B4-BE49-F238E27FC236}">
                <a16:creationId xmlns:a16="http://schemas.microsoft.com/office/drawing/2014/main" id="{94536242-2F05-11BE-0C5E-A23C4E003410}"/>
              </a:ext>
            </a:extLst>
          </p:cNvPr>
          <p:cNvPicPr>
            <a:picLocks noChangeAspect="1"/>
          </p:cNvPicPr>
          <p:nvPr/>
        </p:nvPicPr>
        <p:blipFill>
          <a:blip r:embed="rId2"/>
          <a:stretch>
            <a:fillRect/>
          </a:stretch>
        </p:blipFill>
        <p:spPr>
          <a:xfrm>
            <a:off x="1965706" y="2645298"/>
            <a:ext cx="8677275" cy="3581400"/>
          </a:xfrm>
          <a:prstGeom prst="rect">
            <a:avLst/>
          </a:prstGeom>
        </p:spPr>
      </p:pic>
    </p:spTree>
    <p:extLst>
      <p:ext uri="{BB962C8B-B14F-4D97-AF65-F5344CB8AC3E}">
        <p14:creationId xmlns:p14="http://schemas.microsoft.com/office/powerpoint/2010/main" val="268367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1: Exploring the database</a:t>
            </a:r>
          </a:p>
        </p:txBody>
      </p:sp>
    </p:spTree>
    <p:extLst>
      <p:ext uri="{BB962C8B-B14F-4D97-AF65-F5344CB8AC3E}">
        <p14:creationId xmlns:p14="http://schemas.microsoft.com/office/powerpoint/2010/main" val="26817684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2: Co-occurrence</a:t>
            </a:r>
          </a:p>
        </p:txBody>
      </p:sp>
    </p:spTree>
    <p:extLst>
      <p:ext uri="{BB962C8B-B14F-4D97-AF65-F5344CB8AC3E}">
        <p14:creationId xmlns:p14="http://schemas.microsoft.com/office/powerpoint/2010/main" val="29505139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3: 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pPr algn="ctr"/>
            <a:r>
              <a:rPr lang="en-US" dirty="0"/>
              <a:t>Machine Learning</a:t>
            </a:r>
          </a:p>
        </p:txBody>
      </p:sp>
      <p:sp>
        <p:nvSpPr>
          <p:cNvPr id="5" name="Content Placeholder 4">
            <a:extLst>
              <a:ext uri="{FF2B5EF4-FFF2-40B4-BE49-F238E27FC236}">
                <a16:creationId xmlns:a16="http://schemas.microsoft.com/office/drawing/2014/main" id="{4D8BA14D-F00F-977A-0607-F6F4679D80CA}"/>
              </a:ext>
            </a:extLst>
          </p:cNvPr>
          <p:cNvSpPr>
            <a:spLocks noGrp="1"/>
          </p:cNvSpPr>
          <p:nvPr>
            <p:ph idx="1"/>
          </p:nvPr>
        </p:nvSpPr>
        <p:spPr/>
        <p:txBody>
          <a:bodyPr>
            <a:normAutofit fontScale="92500"/>
          </a:bodyPr>
          <a:lstStyle/>
          <a:p>
            <a:r>
              <a:rPr lang="en-US" dirty="0"/>
              <a:t>Machine Learning is mostly about finding </a:t>
            </a:r>
            <a:r>
              <a:rPr lang="en-US" b="1" dirty="0">
                <a:solidFill>
                  <a:srgbClr val="C00000"/>
                </a:solidFill>
              </a:rPr>
              <a:t>statistical relationships </a:t>
            </a:r>
            <a:r>
              <a:rPr lang="en-US" dirty="0"/>
              <a:t>among attributes in past data ("training data") that help us make useful predictions about future data.</a:t>
            </a:r>
          </a:p>
          <a:p>
            <a:endParaRPr lang="en-US" dirty="0"/>
          </a:p>
          <a:p>
            <a:r>
              <a:rPr lang="en-US" dirty="0"/>
              <a:t>But </a:t>
            </a:r>
            <a:r>
              <a:rPr lang="en-US" b="1" dirty="0">
                <a:solidFill>
                  <a:srgbClr val="C00000"/>
                </a:solidFill>
              </a:rPr>
              <a:t>data can be wrong </a:t>
            </a:r>
            <a:r>
              <a:rPr lang="en-US" dirty="0"/>
              <a:t>in the sense that it may contain biased or incorrect relationships that will not generalize to the data we want to predict.</a:t>
            </a:r>
          </a:p>
          <a:p>
            <a:endParaRPr lang="en-US" dirty="0"/>
          </a:p>
          <a:p>
            <a:r>
              <a:rPr lang="en-US" dirty="0"/>
              <a:t>This workshop is mostly about how to do "</a:t>
            </a:r>
            <a:r>
              <a:rPr lang="en-US" b="1" dirty="0">
                <a:solidFill>
                  <a:srgbClr val="C00000"/>
                </a:solidFill>
              </a:rPr>
              <a:t>sanity checking</a:t>
            </a:r>
            <a:r>
              <a:rPr lang="en-US" dirty="0"/>
              <a:t>" of medical records data so that medical experts can judge whether the data seems reasonable. It is dangerous to do ML without analysis.</a:t>
            </a:r>
          </a:p>
        </p:txBody>
      </p:sp>
    </p:spTree>
    <p:extLst>
      <p:ext uri="{BB962C8B-B14F-4D97-AF65-F5344CB8AC3E}">
        <p14:creationId xmlns:p14="http://schemas.microsoft.com/office/powerpoint/2010/main" val="263619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21012"/>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
        <p:nvSpPr>
          <p:cNvPr id="2" name="Rectangle 1">
            <a:extLst>
              <a:ext uri="{FF2B5EF4-FFF2-40B4-BE49-F238E27FC236}">
                <a16:creationId xmlns:a16="http://schemas.microsoft.com/office/drawing/2014/main" id="{70A00420-FCB9-4E24-EFEA-C1B5652E4241}"/>
              </a:ext>
            </a:extLst>
          </p:cNvPr>
          <p:cNvSpPr/>
          <p:nvPr/>
        </p:nvSpPr>
        <p:spPr>
          <a:xfrm>
            <a:off x="8340437" y="3980871"/>
            <a:ext cx="3057235" cy="24568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The schema of </a:t>
            </a:r>
            <a:r>
              <a:rPr lang="en-US" sz="2400" b="1" i="1" dirty="0" err="1"/>
              <a:t>Synthea</a:t>
            </a:r>
            <a:r>
              <a:rPr lang="en-US" sz="2400" b="1" i="1" dirty="0"/>
              <a:t> data is reasonably realistic, but the statistical relationships may be questionable.</a:t>
            </a:r>
          </a:p>
        </p:txBody>
      </p:sp>
    </p:spTree>
    <p:extLst>
      <p:ext uri="{BB962C8B-B14F-4D97-AF65-F5344CB8AC3E}">
        <p14:creationId xmlns:p14="http://schemas.microsoft.com/office/powerpoint/2010/main" val="1381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0: Setting up Databricks</a:t>
            </a:r>
          </a:p>
        </p:txBody>
      </p:sp>
    </p:spTree>
    <p:extLst>
      <p:ext uri="{BB962C8B-B14F-4D97-AF65-F5344CB8AC3E}">
        <p14:creationId xmlns:p14="http://schemas.microsoft.com/office/powerpoint/2010/main" val="3921498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271100" y="353552"/>
            <a:ext cx="5706200" cy="2574844"/>
          </a:xfrm>
        </p:spPr>
        <p:txBody>
          <a:bodyPr/>
          <a:lstStyle/>
          <a:p>
            <a:r>
              <a:rPr lang="en-US" b="1" dirty="0"/>
              <a:t>Create an Azure Databricks workspace</a:t>
            </a:r>
          </a:p>
        </p:txBody>
      </p:sp>
      <p:pic>
        <p:nvPicPr>
          <p:cNvPr id="1026" name="Picture 5" descr="Graphical user interface, text, application&#10;&#10;Description automatically generated">
            <a:extLst>
              <a:ext uri="{FF2B5EF4-FFF2-40B4-BE49-F238E27FC236}">
                <a16:creationId xmlns:a16="http://schemas.microsoft.com/office/drawing/2014/main" id="{1BE2385E-E6A9-5528-1E05-CBC6B6824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300" y="171429"/>
            <a:ext cx="5943600"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740BA1A-9C8F-AAE6-8014-80C3FEFC9BAA}"/>
              </a:ext>
            </a:extLst>
          </p:cNvPr>
          <p:cNvPicPr>
            <a:picLocks noChangeAspect="1"/>
          </p:cNvPicPr>
          <p:nvPr/>
        </p:nvPicPr>
        <p:blipFill>
          <a:blip r:embed="rId3"/>
          <a:stretch>
            <a:fillRect/>
          </a:stretch>
        </p:blipFill>
        <p:spPr>
          <a:xfrm>
            <a:off x="102583" y="2999884"/>
            <a:ext cx="7727350" cy="1859441"/>
          </a:xfrm>
          <a:prstGeom prst="rect">
            <a:avLst/>
          </a:prstGeom>
          <a:effectLst>
            <a:outerShdw blurRad="114300" dist="152400" dir="2700000" algn="tl" rotWithShape="0">
              <a:prstClr val="black">
                <a:alpha val="40000"/>
              </a:prstClr>
            </a:outerShdw>
          </a:effectLst>
        </p:spPr>
      </p:pic>
      <p:pic>
        <p:nvPicPr>
          <p:cNvPr id="6" name="Picture 5">
            <a:extLst>
              <a:ext uri="{FF2B5EF4-FFF2-40B4-BE49-F238E27FC236}">
                <a16:creationId xmlns:a16="http://schemas.microsoft.com/office/drawing/2014/main" id="{1E73A32E-8812-8CA6-B912-E77F55212A8E}"/>
              </a:ext>
            </a:extLst>
          </p:cNvPr>
          <p:cNvPicPr>
            <a:picLocks noChangeAspect="1"/>
          </p:cNvPicPr>
          <p:nvPr/>
        </p:nvPicPr>
        <p:blipFill>
          <a:blip r:embed="rId4"/>
          <a:stretch>
            <a:fillRect/>
          </a:stretch>
        </p:blipFill>
        <p:spPr>
          <a:xfrm>
            <a:off x="739934" y="5239823"/>
            <a:ext cx="1707028" cy="823031"/>
          </a:xfrm>
          <a:prstGeom prst="rect">
            <a:avLst/>
          </a:prstGeom>
        </p:spPr>
      </p:pic>
    </p:spTree>
    <p:extLst>
      <p:ext uri="{BB962C8B-B14F-4D97-AF65-F5344CB8AC3E}">
        <p14:creationId xmlns:p14="http://schemas.microsoft.com/office/powerpoint/2010/main" val="3856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6786139" y="900453"/>
            <a:ext cx="4428281" cy="1382652"/>
          </a:xfrm>
        </p:spPr>
        <p:txBody>
          <a:bodyPr>
            <a:normAutofit/>
          </a:bodyPr>
          <a:lstStyle/>
          <a:p>
            <a:r>
              <a:rPr lang="en-US" sz="3200" dirty="0"/>
              <a:t>Choose “Exploring Data” for your current project</a:t>
            </a:r>
          </a:p>
        </p:txBody>
      </p:sp>
      <p:pic>
        <p:nvPicPr>
          <p:cNvPr id="2050" name="Picture 4" descr="Graphical user interface, text, application&#10;&#10;Description automatically generated">
            <a:extLst>
              <a:ext uri="{FF2B5EF4-FFF2-40B4-BE49-F238E27FC236}">
                <a16:creationId xmlns:a16="http://schemas.microsoft.com/office/drawing/2014/main" id="{9C07321D-940A-8881-970A-F4BB687A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45" y="1227137"/>
            <a:ext cx="5951537"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24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176</TotalTime>
  <Words>3042</Words>
  <Application>Microsoft Office PowerPoint</Application>
  <PresentationFormat>Widescreen</PresentationFormat>
  <Paragraphs>570</Paragraphs>
  <Slides>25</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Machine Learning</vt:lpstr>
      <vt:lpstr>Technology</vt:lpstr>
      <vt:lpstr>PowerPoint Presentation</vt:lpstr>
      <vt:lpstr>Part 0: Setting up Databricks</vt:lpstr>
      <vt:lpstr>Apache Spark &amp; Microsoft Azure Databricks</vt:lpstr>
      <vt:lpstr>Create an Azure Databricks workspace</vt:lpstr>
      <vt:lpstr>Choose “Exploring Data” for your current project</vt:lpstr>
      <vt:lpstr>Configure your cluster</vt:lpstr>
      <vt:lpstr>Install the interpret package on your cluster</vt:lpstr>
      <vt:lpstr>Add the Github repo</vt:lpstr>
      <vt:lpstr>Open the 0_Load_data notebook</vt:lpstr>
      <vt:lpstr>Part 1: Exploring the database</vt:lpstr>
      <vt:lpstr>Relational Database</vt:lpstr>
      <vt:lpstr>PowerPoint Presentation</vt:lpstr>
      <vt:lpstr>PowerPoint Presentation</vt:lpstr>
      <vt:lpstr>PowerPoint Presentation</vt:lpstr>
      <vt:lpstr>Part 2: Co-occurrence</vt:lpstr>
      <vt:lpstr>Co-occurrence</vt:lpstr>
      <vt:lpstr>PowerPoint Presentation</vt:lpstr>
      <vt:lpstr>Part 3: 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163</cp:revision>
  <dcterms:created xsi:type="dcterms:W3CDTF">2022-05-02T22:35:24Z</dcterms:created>
  <dcterms:modified xsi:type="dcterms:W3CDTF">2022-11-10T08:19:27Z</dcterms:modified>
</cp:coreProperties>
</file>